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5" r:id="rId6"/>
    <p:sldId id="278" r:id="rId7"/>
    <p:sldId id="287" r:id="rId8"/>
    <p:sldId id="261" r:id="rId9"/>
    <p:sldId id="260" r:id="rId10"/>
    <p:sldId id="284" r:id="rId11"/>
    <p:sldId id="288" r:id="rId12"/>
    <p:sldId id="28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595" autoAdjust="0"/>
  </p:normalViewPr>
  <p:slideViewPr>
    <p:cSldViewPr snapToGrid="0">
      <p:cViewPr varScale="1">
        <p:scale>
          <a:sx n="73" d="100"/>
          <a:sy n="73" d="100"/>
        </p:scale>
        <p:origin x="1070" y="67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srbha\Downloads\popular%20movies.csv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srbha\Downloads\bankable%20movies.csv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srbha\Downloads\directer%20table%20dataset.csv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srbha\Downloads\mostmovies%20director.csv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srbha\Downloads\bankable%20director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'popular movies'!$B$1</c:f>
              <c:strCache>
                <c:ptCount val="1"/>
                <c:pt idx="0">
                  <c:v>POPULARITY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'popular movies'!$A$2:$A$48</c:f>
              <c:strCache>
                <c:ptCount val="47"/>
                <c:pt idx="0">
                  <c:v>Jurassic World</c:v>
                </c:pt>
                <c:pt idx="1">
                  <c:v>Captain America: Civil War</c:v>
                </c:pt>
                <c:pt idx="2">
                  <c:v>Avatar</c:v>
                </c:pt>
                <c:pt idx="3">
                  <c:v>Pirates of the Caribbean: Dead Mans Chest"</c:v>
                </c:pt>
                <c:pt idx="4">
                  <c:v>The Avengers</c:v>
                </c:pt>
                <c:pt idx="5">
                  <c:v>Pirates of the Caribbean: At Worlds End"</c:v>
                </c:pt>
                <c:pt idx="6">
                  <c:v>Pirates of the Caribbean: On Stranger Tides</c:v>
                </c:pt>
                <c:pt idx="7">
                  <c:v>Avengers: Age of Ultron</c:v>
                </c:pt>
                <c:pt idx="8">
                  <c:v>The Hobbit: The Battle of the Five Armies</c:v>
                </c:pt>
                <c:pt idx="9">
                  <c:v>Transformers: Age of Extinction</c:v>
                </c:pt>
                <c:pt idx="10">
                  <c:v>Spider-Man 3</c:v>
                </c:pt>
                <c:pt idx="11">
                  <c:v>The Dark Knight Rises</c:v>
                </c:pt>
                <c:pt idx="12">
                  <c:v>Quantum of Solace</c:v>
                </c:pt>
                <c:pt idx="13">
                  <c:v>Spectre</c:v>
                </c:pt>
                <c:pt idx="14">
                  <c:v>Furious 7</c:v>
                </c:pt>
                <c:pt idx="15">
                  <c:v>Titanic</c:v>
                </c:pt>
                <c:pt idx="16">
                  <c:v>Man of Steel</c:v>
                </c:pt>
                <c:pt idx="17">
                  <c:v>Harry Potter and the Half-Blood Prince</c:v>
                </c:pt>
                <c:pt idx="18">
                  <c:v>The Hobbit: The Desolation of Smaug</c:v>
                </c:pt>
                <c:pt idx="19">
                  <c:v>Skyfall</c:v>
                </c:pt>
                <c:pt idx="20">
                  <c:v>The Amazing Spider-Man</c:v>
                </c:pt>
                <c:pt idx="21">
                  <c:v>Monsters University</c:v>
                </c:pt>
                <c:pt idx="22">
                  <c:v>World War Z</c:v>
                </c:pt>
                <c:pt idx="23">
                  <c:v>Alice in Wonderland</c:v>
                </c:pt>
                <c:pt idx="24">
                  <c:v>Star Trek Into Darkness</c:v>
                </c:pt>
                <c:pt idx="25">
                  <c:v>Iron Man 3</c:v>
                </c:pt>
                <c:pt idx="26">
                  <c:v>TRON: Legacy</c:v>
                </c:pt>
                <c:pt idx="27">
                  <c:v>Terminator Salvation</c:v>
                </c:pt>
                <c:pt idx="28">
                  <c:v>Battleship</c:v>
                </c:pt>
                <c:pt idx="29">
                  <c:v>Prince of Persia: The Sands of Time</c:v>
                </c:pt>
                <c:pt idx="30">
                  <c:v>King Kong</c:v>
                </c:pt>
                <c:pt idx="31">
                  <c:v>The Great Gatsby</c:v>
                </c:pt>
                <c:pt idx="32">
                  <c:v>Toy Story 3</c:v>
                </c:pt>
                <c:pt idx="33">
                  <c:v>Superman Returns</c:v>
                </c:pt>
                <c:pt idx="34">
                  <c:v>The Chronicles of Narnia: Prince Caspian</c:v>
                </c:pt>
                <c:pt idx="35">
                  <c:v>Men in Black 3</c:v>
                </c:pt>
                <c:pt idx="36">
                  <c:v>Green Lantern</c:v>
                </c:pt>
                <c:pt idx="37">
                  <c:v>Cars 2</c:v>
                </c:pt>
                <c:pt idx="38">
                  <c:v>The Lone Ranger</c:v>
                </c:pt>
                <c:pt idx="39">
                  <c:v>Tangled</c:v>
                </c:pt>
                <c:pt idx="40">
                  <c:v>Oz: The Great and Powerful</c:v>
                </c:pt>
                <c:pt idx="41">
                  <c:v>John Carter</c:v>
                </c:pt>
                <c:pt idx="42">
                  <c:v>The Golden Compass</c:v>
                </c:pt>
                <c:pt idx="43">
                  <c:v>Robin Hood</c:v>
                </c:pt>
                <c:pt idx="44">
                  <c:v>Spider-Man 2</c:v>
                </c:pt>
                <c:pt idx="45">
                  <c:v>Transformers: Revenge of the Fallen</c:v>
                </c:pt>
                <c:pt idx="46">
                  <c:v>X-Men: The Last Stand</c:v>
                </c:pt>
              </c:strCache>
            </c:strRef>
          </c:cat>
          <c:val>
            <c:numRef>
              <c:f>'popular movies'!$B$2:$B$48</c:f>
              <c:numCache>
                <c:formatCode>General</c:formatCode>
                <c:ptCount val="47"/>
                <c:pt idx="0">
                  <c:v>418</c:v>
                </c:pt>
                <c:pt idx="1">
                  <c:v>198</c:v>
                </c:pt>
                <c:pt idx="2">
                  <c:v>150</c:v>
                </c:pt>
                <c:pt idx="3">
                  <c:v>145</c:v>
                </c:pt>
                <c:pt idx="4">
                  <c:v>144</c:v>
                </c:pt>
                <c:pt idx="5">
                  <c:v>139</c:v>
                </c:pt>
                <c:pt idx="6">
                  <c:v>135</c:v>
                </c:pt>
                <c:pt idx="7">
                  <c:v>134</c:v>
                </c:pt>
                <c:pt idx="8">
                  <c:v>120</c:v>
                </c:pt>
                <c:pt idx="9">
                  <c:v>116</c:v>
                </c:pt>
                <c:pt idx="10">
                  <c:v>115</c:v>
                </c:pt>
                <c:pt idx="11">
                  <c:v>112</c:v>
                </c:pt>
                <c:pt idx="12">
                  <c:v>107</c:v>
                </c:pt>
                <c:pt idx="13">
                  <c:v>107</c:v>
                </c:pt>
                <c:pt idx="14">
                  <c:v>102</c:v>
                </c:pt>
                <c:pt idx="15">
                  <c:v>100</c:v>
                </c:pt>
                <c:pt idx="16">
                  <c:v>99</c:v>
                </c:pt>
                <c:pt idx="17">
                  <c:v>98</c:v>
                </c:pt>
                <c:pt idx="18">
                  <c:v>94</c:v>
                </c:pt>
                <c:pt idx="19">
                  <c:v>93</c:v>
                </c:pt>
                <c:pt idx="20">
                  <c:v>89</c:v>
                </c:pt>
                <c:pt idx="21">
                  <c:v>89</c:v>
                </c:pt>
                <c:pt idx="22">
                  <c:v>81</c:v>
                </c:pt>
                <c:pt idx="23">
                  <c:v>78</c:v>
                </c:pt>
                <c:pt idx="24">
                  <c:v>78</c:v>
                </c:pt>
                <c:pt idx="25">
                  <c:v>77</c:v>
                </c:pt>
                <c:pt idx="26">
                  <c:v>73</c:v>
                </c:pt>
                <c:pt idx="27">
                  <c:v>71</c:v>
                </c:pt>
                <c:pt idx="28">
                  <c:v>64</c:v>
                </c:pt>
                <c:pt idx="29">
                  <c:v>62</c:v>
                </c:pt>
                <c:pt idx="30">
                  <c:v>61</c:v>
                </c:pt>
                <c:pt idx="31">
                  <c:v>61</c:v>
                </c:pt>
                <c:pt idx="32">
                  <c:v>59</c:v>
                </c:pt>
                <c:pt idx="33">
                  <c:v>57</c:v>
                </c:pt>
                <c:pt idx="34">
                  <c:v>53</c:v>
                </c:pt>
                <c:pt idx="35">
                  <c:v>52</c:v>
                </c:pt>
                <c:pt idx="36">
                  <c:v>51</c:v>
                </c:pt>
                <c:pt idx="37">
                  <c:v>49</c:v>
                </c:pt>
                <c:pt idx="38">
                  <c:v>49</c:v>
                </c:pt>
                <c:pt idx="39">
                  <c:v>48</c:v>
                </c:pt>
                <c:pt idx="40">
                  <c:v>46</c:v>
                </c:pt>
                <c:pt idx="41">
                  <c:v>43</c:v>
                </c:pt>
                <c:pt idx="42">
                  <c:v>42</c:v>
                </c:pt>
                <c:pt idx="43">
                  <c:v>37</c:v>
                </c:pt>
                <c:pt idx="44">
                  <c:v>35</c:v>
                </c:pt>
                <c:pt idx="45">
                  <c:v>21</c:v>
                </c:pt>
                <c:pt idx="4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A0-4C62-A13E-0789B91E8C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17958367"/>
        <c:axId val="1617977567"/>
      </c:barChart>
      <c:catAx>
        <c:axId val="16179583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977567"/>
        <c:crosses val="autoZero"/>
        <c:auto val="1"/>
        <c:lblAlgn val="ctr"/>
        <c:lblOffset val="100"/>
        <c:noMultiLvlLbl val="0"/>
      </c:catAx>
      <c:valAx>
        <c:axId val="1617977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958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'bankable movies'!$B$1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'bankable movies'!$A$2:$A$48</c:f>
              <c:strCache>
                <c:ptCount val="47"/>
                <c:pt idx="0">
                  <c:v>Avatar</c:v>
                </c:pt>
                <c:pt idx="1">
                  <c:v>Titanic</c:v>
                </c:pt>
                <c:pt idx="2">
                  <c:v>The Avengers</c:v>
                </c:pt>
                <c:pt idx="3">
                  <c:v>Jurassic World</c:v>
                </c:pt>
                <c:pt idx="4">
                  <c:v>Furious 7</c:v>
                </c:pt>
                <c:pt idx="5">
                  <c:v>Avengers: Age of Ultron</c:v>
                </c:pt>
                <c:pt idx="6">
                  <c:v>Iron Man 3</c:v>
                </c:pt>
                <c:pt idx="7">
                  <c:v>Captain America: Civil War</c:v>
                </c:pt>
                <c:pt idx="8">
                  <c:v>Skyfall</c:v>
                </c:pt>
                <c:pt idx="9">
                  <c:v>Transformers: Age of Extinction</c:v>
                </c:pt>
                <c:pt idx="10">
                  <c:v>The Dark Knight Rises</c:v>
                </c:pt>
                <c:pt idx="11">
                  <c:v>Toy Story 3</c:v>
                </c:pt>
                <c:pt idx="12">
                  <c:v>Pirates of the Caribbean: Dead Mans Chest"</c:v>
                </c:pt>
                <c:pt idx="13">
                  <c:v>Pirates of the Caribbean: On Stranger Tides</c:v>
                </c:pt>
                <c:pt idx="14">
                  <c:v>Alice in Wonderland</c:v>
                </c:pt>
                <c:pt idx="15">
                  <c:v>Pirates of the Caribbean: At Worlds End"</c:v>
                </c:pt>
                <c:pt idx="16">
                  <c:v>The Hobbit: The Desolation of Smaug</c:v>
                </c:pt>
                <c:pt idx="17">
                  <c:v>The Hobbit: The Battle of the Five Armies</c:v>
                </c:pt>
                <c:pt idx="18">
                  <c:v>Harry Potter and the Half-Blood Prince</c:v>
                </c:pt>
                <c:pt idx="19">
                  <c:v>Spider-Man 3</c:v>
                </c:pt>
                <c:pt idx="20">
                  <c:v>Spectre</c:v>
                </c:pt>
                <c:pt idx="21">
                  <c:v>Transformers: Revenge of the Fallen</c:v>
                </c:pt>
                <c:pt idx="22">
                  <c:v>Spider-Man 2</c:v>
                </c:pt>
                <c:pt idx="23">
                  <c:v>The Amazing Spider-Man</c:v>
                </c:pt>
                <c:pt idx="24">
                  <c:v>Monsters University</c:v>
                </c:pt>
                <c:pt idx="25">
                  <c:v>Man of Steel</c:v>
                </c:pt>
                <c:pt idx="26">
                  <c:v>Men in Black 3</c:v>
                </c:pt>
                <c:pt idx="27">
                  <c:v>Tangled</c:v>
                </c:pt>
                <c:pt idx="28">
                  <c:v>Quantum of Solace</c:v>
                </c:pt>
                <c:pt idx="29">
                  <c:v>Cars 2</c:v>
                </c:pt>
                <c:pt idx="30">
                  <c:v>King Kong</c:v>
                </c:pt>
                <c:pt idx="31">
                  <c:v>World War Z</c:v>
                </c:pt>
                <c:pt idx="32">
                  <c:v>Oz: The Great and Powerful</c:v>
                </c:pt>
                <c:pt idx="33">
                  <c:v>Star Trek Into Darkness</c:v>
                </c:pt>
                <c:pt idx="34">
                  <c:v>X-Men: The Last Stand</c:v>
                </c:pt>
                <c:pt idx="35">
                  <c:v>The Chronicles of Narnia: Prince Caspian</c:v>
                </c:pt>
                <c:pt idx="36">
                  <c:v>TRON: Legacy</c:v>
                </c:pt>
                <c:pt idx="37">
                  <c:v>Superman Returns</c:v>
                </c:pt>
                <c:pt idx="38">
                  <c:v>The Golden Compass</c:v>
                </c:pt>
                <c:pt idx="39">
                  <c:v>Terminator Salvation</c:v>
                </c:pt>
                <c:pt idx="40">
                  <c:v>The Great Gatsby</c:v>
                </c:pt>
                <c:pt idx="41">
                  <c:v>Prince of Persia: The Sands of Time</c:v>
                </c:pt>
                <c:pt idx="42">
                  <c:v>Robin Hood</c:v>
                </c:pt>
                <c:pt idx="43">
                  <c:v>Battleship</c:v>
                </c:pt>
                <c:pt idx="44">
                  <c:v>John Carter</c:v>
                </c:pt>
                <c:pt idx="45">
                  <c:v>Green Lantern</c:v>
                </c:pt>
                <c:pt idx="46">
                  <c:v>The Lone Ranger</c:v>
                </c:pt>
              </c:strCache>
            </c:strRef>
          </c:cat>
          <c:val>
            <c:numRef>
              <c:f>'bankable movies'!$B$2:$B$48</c:f>
              <c:numCache>
                <c:formatCode>General</c:formatCode>
                <c:ptCount val="47"/>
                <c:pt idx="0">
                  <c:v>2787965087</c:v>
                </c:pt>
                <c:pt idx="1">
                  <c:v>1845034188</c:v>
                </c:pt>
                <c:pt idx="2">
                  <c:v>1519557910</c:v>
                </c:pt>
                <c:pt idx="3">
                  <c:v>1513528810</c:v>
                </c:pt>
                <c:pt idx="4">
                  <c:v>1506249360</c:v>
                </c:pt>
                <c:pt idx="5">
                  <c:v>1405403694</c:v>
                </c:pt>
                <c:pt idx="6">
                  <c:v>1215439994</c:v>
                </c:pt>
                <c:pt idx="7">
                  <c:v>1153304495</c:v>
                </c:pt>
                <c:pt idx="8">
                  <c:v>1108561013</c:v>
                </c:pt>
                <c:pt idx="9">
                  <c:v>1091405097</c:v>
                </c:pt>
                <c:pt idx="10">
                  <c:v>1084939099</c:v>
                </c:pt>
                <c:pt idx="11">
                  <c:v>1066969703</c:v>
                </c:pt>
                <c:pt idx="12">
                  <c:v>1065659812</c:v>
                </c:pt>
                <c:pt idx="13">
                  <c:v>1045713802</c:v>
                </c:pt>
                <c:pt idx="14">
                  <c:v>1025491110</c:v>
                </c:pt>
                <c:pt idx="15">
                  <c:v>961000000</c:v>
                </c:pt>
                <c:pt idx="16">
                  <c:v>958400000</c:v>
                </c:pt>
                <c:pt idx="17">
                  <c:v>956019788</c:v>
                </c:pt>
                <c:pt idx="18">
                  <c:v>933959197</c:v>
                </c:pt>
                <c:pt idx="19">
                  <c:v>890871626</c:v>
                </c:pt>
                <c:pt idx="20">
                  <c:v>880674609</c:v>
                </c:pt>
                <c:pt idx="21">
                  <c:v>836297228</c:v>
                </c:pt>
                <c:pt idx="22">
                  <c:v>783766341</c:v>
                </c:pt>
                <c:pt idx="23">
                  <c:v>752215857</c:v>
                </c:pt>
                <c:pt idx="24">
                  <c:v>743559607</c:v>
                </c:pt>
                <c:pt idx="25">
                  <c:v>662845518</c:v>
                </c:pt>
                <c:pt idx="26">
                  <c:v>624026776</c:v>
                </c:pt>
                <c:pt idx="27">
                  <c:v>591794936</c:v>
                </c:pt>
                <c:pt idx="28">
                  <c:v>586090727</c:v>
                </c:pt>
                <c:pt idx="29">
                  <c:v>559852396</c:v>
                </c:pt>
                <c:pt idx="30">
                  <c:v>550000000</c:v>
                </c:pt>
                <c:pt idx="31">
                  <c:v>531865000</c:v>
                </c:pt>
                <c:pt idx="32">
                  <c:v>491868548</c:v>
                </c:pt>
                <c:pt idx="33">
                  <c:v>467365246</c:v>
                </c:pt>
                <c:pt idx="34">
                  <c:v>459359555</c:v>
                </c:pt>
                <c:pt idx="35">
                  <c:v>419651413</c:v>
                </c:pt>
                <c:pt idx="36">
                  <c:v>400062763</c:v>
                </c:pt>
                <c:pt idx="37">
                  <c:v>391081192</c:v>
                </c:pt>
                <c:pt idx="38">
                  <c:v>372234864</c:v>
                </c:pt>
                <c:pt idx="39">
                  <c:v>371353001</c:v>
                </c:pt>
                <c:pt idx="40">
                  <c:v>351040419</c:v>
                </c:pt>
                <c:pt idx="41">
                  <c:v>335154643</c:v>
                </c:pt>
                <c:pt idx="42">
                  <c:v>310669540</c:v>
                </c:pt>
                <c:pt idx="43">
                  <c:v>303025485</c:v>
                </c:pt>
                <c:pt idx="44">
                  <c:v>284139100</c:v>
                </c:pt>
                <c:pt idx="45">
                  <c:v>219851172</c:v>
                </c:pt>
                <c:pt idx="46">
                  <c:v>89289910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41-4372-A1F4-84BFF9C7AF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69894863"/>
        <c:axId val="1569899183"/>
      </c:barChart>
      <c:catAx>
        <c:axId val="1569894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9899183"/>
        <c:crosses val="autoZero"/>
        <c:auto val="1"/>
        <c:lblAlgn val="ctr"/>
        <c:lblOffset val="100"/>
        <c:noMultiLvlLbl val="0"/>
      </c:catAx>
      <c:valAx>
        <c:axId val="1569899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98948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[directer table dataset.csv]Sheet1!PivotTable1</c:name>
    <c:fmtId val="27"/>
  </c:pivotSource>
  <c:chart>
    <c:autoTitleDeleted val="1"/>
    <c:pivotFmts>
      <c:pivotFmt>
        <c:idx val="0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circle"/>
          <c:size val="4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Sheet1!$B$3:$B$4</c:f>
              <c:strCache>
                <c:ptCount val="1"/>
                <c:pt idx="0">
                  <c:v>1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Sheet1!$B$5</c:f>
              <c:numCache>
                <c:formatCode>General</c:formatCode>
                <c:ptCount val="1"/>
                <c:pt idx="0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1C-4CBB-88A5-16083EFEA43B}"/>
            </c:ext>
          </c:extLst>
        </c:ser>
        <c:ser>
          <c:idx val="1"/>
          <c:order val="1"/>
          <c:tx>
            <c:strRef>
              <c:f>Sheet1!$C$3:$C$4</c:f>
              <c:strCache>
                <c:ptCount val="1"/>
                <c:pt idx="0">
                  <c:v>2</c:v>
                </c:pt>
              </c:strCache>
            </c:strRef>
          </c:tx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Sheet1!$C$5</c:f>
              <c:numCache>
                <c:formatCode>General</c:formatCode>
                <c:ptCount val="1"/>
                <c:pt idx="0">
                  <c:v>2199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F1C-4CBB-88A5-16083EFEA43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overlap val="-50"/>
        <c:axId val="383970735"/>
        <c:axId val="383971215"/>
      </c:barChart>
      <c:catAx>
        <c:axId val="38397073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3971215"/>
        <c:crosses val="autoZero"/>
        <c:auto val="1"/>
        <c:lblAlgn val="ctr"/>
        <c:lblOffset val="100"/>
        <c:noMultiLvlLbl val="0"/>
      </c:catAx>
      <c:valAx>
        <c:axId val="383971215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397073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50000"/>
                <a:lumOff val="50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'mostmovies director'!$B$1</c:f>
              <c:strCache>
                <c:ptCount val="1"/>
                <c:pt idx="0">
                  <c:v>MOVIE_COUNT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'mostmovies director'!$A$2:$A$37</c:f>
              <c:strCache>
                <c:ptCount val="36"/>
                <c:pt idx="0">
                  <c:v>Gore Verbinski</c:v>
                </c:pt>
                <c:pt idx="1">
                  <c:v>Sam Raimi</c:v>
                </c:pt>
                <c:pt idx="2">
                  <c:v>Peter Jackson</c:v>
                </c:pt>
                <c:pt idx="3">
                  <c:v>James Cameron</c:v>
                </c:pt>
                <c:pt idx="4">
                  <c:v>Sam Mendes</c:v>
                </c:pt>
                <c:pt idx="5">
                  <c:v>Joss Whedon</c:v>
                </c:pt>
                <c:pt idx="6">
                  <c:v>Marc Forster</c:v>
                </c:pt>
                <c:pt idx="7">
                  <c:v>Michael Bay</c:v>
                </c:pt>
                <c:pt idx="8">
                  <c:v>Christopher Nolan</c:v>
                </c:pt>
                <c:pt idx="9">
                  <c:v>Andrew Stanton</c:v>
                </c:pt>
                <c:pt idx="10">
                  <c:v>Byron Howard</c:v>
                </c:pt>
                <c:pt idx="11">
                  <c:v>David Yates</c:v>
                </c:pt>
                <c:pt idx="12">
                  <c:v>Bryan Singer</c:v>
                </c:pt>
                <c:pt idx="13">
                  <c:v>Zack Snyder</c:v>
                </c:pt>
                <c:pt idx="14">
                  <c:v>Andrew Adamson</c:v>
                </c:pt>
                <c:pt idx="15">
                  <c:v>Rob Marshall</c:v>
                </c:pt>
                <c:pt idx="16">
                  <c:v>Barry Sonnenfeld</c:v>
                </c:pt>
                <c:pt idx="17">
                  <c:v>Marc Webb</c:v>
                </c:pt>
                <c:pt idx="18">
                  <c:v>Ridley Scott</c:v>
                </c:pt>
                <c:pt idx="19">
                  <c:v>Chris Weitz</c:v>
                </c:pt>
                <c:pt idx="20">
                  <c:v>Anthony Russo</c:v>
                </c:pt>
                <c:pt idx="21">
                  <c:v>Peter Berg</c:v>
                </c:pt>
                <c:pt idx="22">
                  <c:v>Colin Trevorrow</c:v>
                </c:pt>
                <c:pt idx="23">
                  <c:v>Shane Black</c:v>
                </c:pt>
                <c:pt idx="24">
                  <c:v>Tim Burton</c:v>
                </c:pt>
                <c:pt idx="25">
                  <c:v>Brett Ratner</c:v>
                </c:pt>
                <c:pt idx="26">
                  <c:v>Dan Scanlon</c:v>
                </c:pt>
                <c:pt idx="27">
                  <c:v>Joseph Kosinski</c:v>
                </c:pt>
                <c:pt idx="28">
                  <c:v>John Lasseter</c:v>
                </c:pt>
                <c:pt idx="29">
                  <c:v>Martin Campbell</c:v>
                </c:pt>
                <c:pt idx="30">
                  <c:v>Lee Unkrich</c:v>
                </c:pt>
                <c:pt idx="31">
                  <c:v>McG</c:v>
                </c:pt>
                <c:pt idx="32">
                  <c:v>James Wan</c:v>
                </c:pt>
                <c:pt idx="33">
                  <c:v>J.J. Abrams</c:v>
                </c:pt>
                <c:pt idx="34">
                  <c:v>Baz Luhrmann</c:v>
                </c:pt>
                <c:pt idx="35">
                  <c:v>Mike Newell</c:v>
                </c:pt>
              </c:strCache>
            </c:strRef>
          </c:cat>
          <c:val>
            <c:numRef>
              <c:f>'mostmovies director'!$B$2:$B$37</c:f>
              <c:numCache>
                <c:formatCode>General</c:formatCode>
                <c:ptCount val="36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90-49D7-A364-592CA452AC5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65617375"/>
        <c:axId val="1565613055"/>
      </c:barChart>
      <c:catAx>
        <c:axId val="15656173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5613055"/>
        <c:crosses val="autoZero"/>
        <c:auto val="1"/>
        <c:lblAlgn val="ctr"/>
        <c:lblOffset val="100"/>
        <c:noMultiLvlLbl val="0"/>
      </c:catAx>
      <c:valAx>
        <c:axId val="15656130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56173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'bankable director'!$B$1</c:f>
              <c:strCache>
                <c:ptCount val="1"/>
                <c:pt idx="0">
                  <c:v>SUM_REVENUE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'bankable director'!$A$2:$A$37</c:f>
              <c:strCache>
                <c:ptCount val="36"/>
                <c:pt idx="0">
                  <c:v>James Cameron</c:v>
                </c:pt>
                <c:pt idx="1">
                  <c:v>Joss Whedon</c:v>
                </c:pt>
                <c:pt idx="2">
                  <c:v>Peter Jackson</c:v>
                </c:pt>
                <c:pt idx="3">
                  <c:v>Sam Raimi</c:v>
                </c:pt>
                <c:pt idx="4">
                  <c:v>Gore Verbinski</c:v>
                </c:pt>
                <c:pt idx="5">
                  <c:v>Sam Mendes</c:v>
                </c:pt>
                <c:pt idx="6">
                  <c:v>Michael Bay</c:v>
                </c:pt>
                <c:pt idx="7">
                  <c:v>Colin Trevorrow</c:v>
                </c:pt>
                <c:pt idx="8">
                  <c:v>James Wan</c:v>
                </c:pt>
                <c:pt idx="9">
                  <c:v>Shane Black</c:v>
                </c:pt>
                <c:pt idx="10">
                  <c:v>Anthony Russo</c:v>
                </c:pt>
                <c:pt idx="11">
                  <c:v>Marc Forster</c:v>
                </c:pt>
                <c:pt idx="12">
                  <c:v>Christopher Nolan</c:v>
                </c:pt>
                <c:pt idx="13">
                  <c:v>Lee Unkrich</c:v>
                </c:pt>
                <c:pt idx="14">
                  <c:v>Rob Marshall</c:v>
                </c:pt>
                <c:pt idx="15">
                  <c:v>Tim Burton</c:v>
                </c:pt>
                <c:pt idx="16">
                  <c:v>David Yates</c:v>
                </c:pt>
                <c:pt idx="17">
                  <c:v>Marc Webb</c:v>
                </c:pt>
                <c:pt idx="18">
                  <c:v>Dan Scanlon</c:v>
                </c:pt>
                <c:pt idx="19">
                  <c:v>Zack Snyder</c:v>
                </c:pt>
                <c:pt idx="20">
                  <c:v>Barry Sonnenfeld</c:v>
                </c:pt>
                <c:pt idx="21">
                  <c:v>Byron Howard</c:v>
                </c:pt>
                <c:pt idx="22">
                  <c:v>John Lasseter</c:v>
                </c:pt>
                <c:pt idx="23">
                  <c:v>J.J. Abrams</c:v>
                </c:pt>
                <c:pt idx="24">
                  <c:v>Brett Ratner</c:v>
                </c:pt>
                <c:pt idx="25">
                  <c:v>Andrew Adamson</c:v>
                </c:pt>
                <c:pt idx="26">
                  <c:v>Joseph Kosinski</c:v>
                </c:pt>
                <c:pt idx="27">
                  <c:v>Bryan Singer</c:v>
                </c:pt>
                <c:pt idx="28">
                  <c:v>Chris Weitz</c:v>
                </c:pt>
                <c:pt idx="29">
                  <c:v>McG</c:v>
                </c:pt>
                <c:pt idx="30">
                  <c:v>Baz Luhrmann</c:v>
                </c:pt>
                <c:pt idx="31">
                  <c:v>Mike Newell</c:v>
                </c:pt>
                <c:pt idx="32">
                  <c:v>Ridley Scott</c:v>
                </c:pt>
                <c:pt idx="33">
                  <c:v>Peter Berg</c:v>
                </c:pt>
                <c:pt idx="34">
                  <c:v>Andrew Stanton</c:v>
                </c:pt>
                <c:pt idx="35">
                  <c:v>Martin Campbell</c:v>
                </c:pt>
              </c:strCache>
            </c:strRef>
          </c:cat>
          <c:val>
            <c:numRef>
              <c:f>'bankable director'!$B$2:$B$37</c:f>
              <c:numCache>
                <c:formatCode>General</c:formatCode>
                <c:ptCount val="36"/>
                <c:pt idx="0">
                  <c:v>4632999275</c:v>
                </c:pt>
                <c:pt idx="1">
                  <c:v>2924961604</c:v>
                </c:pt>
                <c:pt idx="2">
                  <c:v>2464419788</c:v>
                </c:pt>
                <c:pt idx="3">
                  <c:v>2166506515</c:v>
                </c:pt>
                <c:pt idx="4">
                  <c:v>2115949722</c:v>
                </c:pt>
                <c:pt idx="5">
                  <c:v>1989235622</c:v>
                </c:pt>
                <c:pt idx="6">
                  <c:v>1927702325</c:v>
                </c:pt>
                <c:pt idx="7">
                  <c:v>1513528810</c:v>
                </c:pt>
                <c:pt idx="8">
                  <c:v>1506249360</c:v>
                </c:pt>
                <c:pt idx="9">
                  <c:v>1215439994</c:v>
                </c:pt>
                <c:pt idx="10">
                  <c:v>1153304495</c:v>
                </c:pt>
                <c:pt idx="11">
                  <c:v>1117955727</c:v>
                </c:pt>
                <c:pt idx="12">
                  <c:v>1084939099</c:v>
                </c:pt>
                <c:pt idx="13">
                  <c:v>1066969703</c:v>
                </c:pt>
                <c:pt idx="14">
                  <c:v>1045713802</c:v>
                </c:pt>
                <c:pt idx="15">
                  <c:v>1025491110</c:v>
                </c:pt>
                <c:pt idx="16">
                  <c:v>933959197</c:v>
                </c:pt>
                <c:pt idx="17">
                  <c:v>752215857</c:v>
                </c:pt>
                <c:pt idx="18">
                  <c:v>743559607</c:v>
                </c:pt>
                <c:pt idx="19">
                  <c:v>662845518</c:v>
                </c:pt>
                <c:pt idx="20">
                  <c:v>624026776</c:v>
                </c:pt>
                <c:pt idx="21">
                  <c:v>591794936</c:v>
                </c:pt>
                <c:pt idx="22">
                  <c:v>559852396</c:v>
                </c:pt>
                <c:pt idx="23">
                  <c:v>467365246</c:v>
                </c:pt>
                <c:pt idx="24">
                  <c:v>459359555</c:v>
                </c:pt>
                <c:pt idx="25">
                  <c:v>419651413</c:v>
                </c:pt>
                <c:pt idx="26">
                  <c:v>400062763</c:v>
                </c:pt>
                <c:pt idx="27">
                  <c:v>391081192</c:v>
                </c:pt>
                <c:pt idx="28">
                  <c:v>372234864</c:v>
                </c:pt>
                <c:pt idx="29">
                  <c:v>371353001</c:v>
                </c:pt>
                <c:pt idx="30">
                  <c:v>351040419</c:v>
                </c:pt>
                <c:pt idx="31">
                  <c:v>335154643</c:v>
                </c:pt>
                <c:pt idx="32">
                  <c:v>310669540</c:v>
                </c:pt>
                <c:pt idx="33">
                  <c:v>303025485</c:v>
                </c:pt>
                <c:pt idx="34">
                  <c:v>284139100</c:v>
                </c:pt>
                <c:pt idx="35">
                  <c:v>219851172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4-47EA-888D-9E6EE9DB9E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66505743"/>
        <c:axId val="1566506223"/>
      </c:barChart>
      <c:catAx>
        <c:axId val="1566505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6506223"/>
        <c:crosses val="autoZero"/>
        <c:auto val="1"/>
        <c:lblAlgn val="ctr"/>
        <c:lblOffset val="100"/>
        <c:noMultiLvlLbl val="0"/>
      </c:catAx>
      <c:valAx>
        <c:axId val="1566506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650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12/5/2024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 Analysis of IMDB Movies Dataset</a:t>
            </a:r>
            <a:b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Query-Based Insights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2152" y="3429000"/>
            <a:ext cx="4854066" cy="3292647"/>
          </a:xfrm>
        </p:spPr>
        <p:txBody>
          <a:bodyPr/>
          <a:lstStyle/>
          <a:p>
            <a:r>
              <a:rPr lang="en-IN" sz="1800" i="0" u="none" strike="noStrike" kern="100" baseline="0" dirty="0">
                <a:latin typeface="Times New Roman" panose="02020603050405020304" pitchFamily="18" charset="0"/>
              </a:rPr>
              <a:t>PROJECT TEAM ID - </a:t>
            </a:r>
            <a:r>
              <a:rPr lang="en-IN" sz="1800" i="0" u="none" strike="noStrike" kern="100" baseline="0" dirty="0">
                <a:solidFill>
                  <a:srgbClr val="222222"/>
                </a:solidFill>
                <a:latin typeface="Times New Roman" panose="02020603050405020304" pitchFamily="18" charset="0"/>
              </a:rPr>
              <a:t>PTID-CDA-NOV-24-246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ANUPRIYA S R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ANJALI M K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PRATHAM P M</a:t>
            </a:r>
          </a:p>
          <a:p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F47CE4D-22E6-4D4D-7FA0-91CAC93E50F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/>
          <a:srcRect l="6848" r="6848"/>
          <a:stretch>
            <a:fillRect/>
          </a:stretch>
        </p:blipFill>
        <p:spPr>
          <a:xfrm>
            <a:off x="5516218" y="99735"/>
            <a:ext cx="6400800" cy="6621912"/>
          </a:xfr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0FD2BC2-383F-0364-BDAD-EF7D682C52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83"/>
    </mc:Choice>
    <mc:Fallback>
      <p:transition spd="slow" advTm="29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19BF1C0-EE32-4EEE-9539-CE8473AA2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36" y="539225"/>
            <a:ext cx="5049078" cy="613714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D175D2A-0058-45E0-AAF6-7260876F0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73D236-FAFA-78D6-7637-BC42CEC0E0F4}"/>
              </a:ext>
            </a:extLst>
          </p:cNvPr>
          <p:cNvSpPr txBox="1"/>
          <p:nvPr/>
        </p:nvSpPr>
        <p:spPr>
          <a:xfrm>
            <a:off x="477079" y="1152940"/>
            <a:ext cx="1138030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 SQL analysis provided comprehensive insights into the IMDB dataset, showcasing the power of structured queries in extracting meaningful information.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 include: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Insights: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of 47 movies and 2,349 directors reveals potential for data expansion and highlights gender disparity, with only 150 female directors.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Movies: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Blockbusters like Avatar, Titanic, and The Avengers dominate in popularity and revenue, reflecting a preference for big-budget productions.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 Highlights: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James Cameron: Most bankable director with over $4.6 billion in revenue.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Gore Verbinski, Sam Raimi, Peter Jackson: Directed the most movies, though the dataset's size is a limitation.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2BAF38B-DBE9-7DD8-B923-1886D4F5B2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26"/>
    </mc:Choice>
    <mc:Fallback>
      <p:transition spd="slow" advTm="44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496958"/>
            <a:ext cx="5181486" cy="130202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38122" y="1302026"/>
            <a:ext cx="4979504" cy="5550081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 Objective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 Data Overview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 Methodology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04 Key queries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 Popular and Bankable Movies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 Gender Analysis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07 Director Insight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08 Conclusion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80A8C30-56AE-C3FD-9673-8F2AE2B262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31"/>
    </mc:Choice>
    <mc:Fallback>
      <p:transition spd="slow" advTm="27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122" y="447262"/>
            <a:ext cx="3279913" cy="94421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29" y="1391478"/>
            <a:ext cx="9922732" cy="5019259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Goal:  Analyze the IMDB dataset using SQL to uncover insights about movies and directors.</a:t>
            </a:r>
          </a:p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Questions Addressed: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many movies and directors are in the dataset?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 are the most notable directors?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top-performing movies?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Gender distribution among directors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78F215E-571E-08F9-E1C8-4AB0C6DD14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46"/>
    </mc:Choice>
    <mc:Fallback>
      <p:transition spd="slow" advTm="28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530" y="258419"/>
            <a:ext cx="4820479" cy="76531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OVERVIEW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AF64AE-0191-AEAB-93A6-A5A258E60055}"/>
              </a:ext>
            </a:extLst>
          </p:cNvPr>
          <p:cNvSpPr txBox="1"/>
          <p:nvPr/>
        </p:nvSpPr>
        <p:spPr>
          <a:xfrm>
            <a:off x="566530" y="1152939"/>
            <a:ext cx="1045596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Movies Table: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Attributes: ID, Title, Budget, Popularity, Release Date, Revenue, Vote Average, etc.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Records: 47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Directors Table: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Attributes: Name, ID, Gender, Department.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Records: 2,349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Relationships: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 ID links movies to their respective directors</a:t>
            </a:r>
            <a:r>
              <a:rPr lang="en-US" sz="2800" dirty="0"/>
              <a:t>.</a:t>
            </a:r>
            <a:endParaRPr lang="en-IN" sz="28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A1402FB-DF70-9F42-1FE1-9811D8869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70"/>
    </mc:Choice>
    <mc:Fallback>
      <p:transition spd="slow" advTm="36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A371F5-EAAD-4ADC-8D3F-1CBB98D52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122239"/>
            <a:ext cx="4899991" cy="74246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9F303BF-0A3C-497A-B99B-BEA514C026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57E93D-BB39-4013-A843-780147924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E156A-0436-EAB1-787E-99A92987D5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6043" y="864704"/>
            <a:ext cx="10707757" cy="5621821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Information: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Name: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project_movie_database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Host: 18.136.157.135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SQL</a:t>
            </a:r>
          </a:p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structured queries to extract and merge data.</a:t>
            </a: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popular and financial metrics for movies and directors.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D737437-75A5-80D6-2265-A163ED70EF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79"/>
    </mc:Choice>
    <mc:Fallback>
      <p:transition spd="slow" advTm="26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7" y="122239"/>
            <a:ext cx="4164495" cy="83191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QURIES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515DA6F-E486-4C5A-B98C-B1ACDA64D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0761BE-6681-FA5D-BE33-311D292D96F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6591" y="844827"/>
            <a:ext cx="10823713" cy="600728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Exploration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Query: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SELECT * FROM movies;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SELECT * FROM directors;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Total Movies: 47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Total Directors: 2,349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Insights: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Query: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SELECT COUNT(*) FROM directors WHERE NAME LIKE 'S%’;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176 directors’ names start with 'S'.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49F0BBE-7735-3A90-985C-687A6E508C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15"/>
    </mc:Choice>
    <mc:Fallback>
      <p:transition spd="slow" advTm="31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9D25A50B-BB2E-4F06-82AE-76A92D7CC3B8}"/>
              </a:ext>
            </a:extLst>
          </p:cNvPr>
          <p:cNvSpPr txBox="1"/>
          <p:nvPr/>
        </p:nvSpPr>
        <p:spPr>
          <a:xfrm>
            <a:off x="6096000" y="4076935"/>
            <a:ext cx="5149850" cy="50545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lvl="0">
              <a:lnSpc>
                <a:spcPct val="150000"/>
              </a:lnSpc>
              <a:spcBef>
                <a:spcPts val="0"/>
              </a:spcBef>
              <a:buNone/>
              <a:defRPr lang="en-US"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D61D9CF-8ACA-4237-8E03-D79B6B89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87D4E-9194-C1B8-58E9-57C49A21B3AC}"/>
              </a:ext>
            </a:extLst>
          </p:cNvPr>
          <p:cNvSpPr txBox="1"/>
          <p:nvPr/>
        </p:nvSpPr>
        <p:spPr>
          <a:xfrm>
            <a:off x="387626" y="173171"/>
            <a:ext cx="7007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and Bankable Movies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CF4F0-C568-C979-94F6-B7B582857B4A}"/>
              </a:ext>
            </a:extLst>
          </p:cNvPr>
          <p:cNvSpPr txBox="1"/>
          <p:nvPr/>
        </p:nvSpPr>
        <p:spPr>
          <a:xfrm>
            <a:off x="6331227" y="1133347"/>
            <a:ext cx="559573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3 Popular Movies: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Jurassic World - Popularity: 418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Captain America: Civil War - Popularity: 198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Avatar - Popularity: 150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3 Revenue-Generating Movies: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Avatar: $2.78B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Titanic: $1.85B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Avengers: $1.52B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5CE94FC-1E67-3CBC-7EF2-9F0484277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5103976"/>
              </p:ext>
            </p:extLst>
          </p:nvPr>
        </p:nvGraphicFramePr>
        <p:xfrm>
          <a:off x="387625" y="1408385"/>
          <a:ext cx="5943601" cy="2477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D5B16DA-C501-57F8-98D9-7E01D69422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3097322"/>
              </p:ext>
            </p:extLst>
          </p:nvPr>
        </p:nvGraphicFramePr>
        <p:xfrm>
          <a:off x="265043" y="3743782"/>
          <a:ext cx="5830956" cy="26044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64FE691-D0BD-5A11-BEC2-2A5E96ED6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99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60"/>
    </mc:Choice>
    <mc:Fallback>
      <p:transition spd="slow" advTm="33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B4F2D9-23DD-A727-209D-7D64372C037C}"/>
              </a:ext>
            </a:extLst>
          </p:cNvPr>
          <p:cNvSpPr txBox="1"/>
          <p:nvPr/>
        </p:nvSpPr>
        <p:spPr>
          <a:xfrm>
            <a:off x="347870" y="238540"/>
            <a:ext cx="5168347" cy="785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Gender Analysis</a:t>
            </a:r>
            <a:endParaRPr lang="en-IN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71808B-E87B-A139-87BB-9F293CA79FBB}"/>
              </a:ext>
            </a:extLst>
          </p:cNvPr>
          <p:cNvSpPr txBox="1"/>
          <p:nvPr/>
        </p:nvSpPr>
        <p:spPr>
          <a:xfrm>
            <a:off x="347871" y="1023730"/>
            <a:ext cx="789223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Female Directors: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Query: 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SELECT COUNT(*) FROM directors WHERE GENDER=1;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Overview: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The dataset reveals significant gender disparity among directors. Out of  2,349 directors, only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150 are female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accounting for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6%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the total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The 10th female director alphabetically is </a:t>
            </a: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Amy Holden Jones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SELECT COUNT(*) FROM directors WHERE GENDER=1;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0263872-FCFC-C163-EE21-275A36A091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6372404"/>
              </p:ext>
            </p:extLst>
          </p:nvPr>
        </p:nvGraphicFramePr>
        <p:xfrm>
          <a:off x="8186528" y="1324818"/>
          <a:ext cx="3872121" cy="4098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5FF2244-DD22-5BC0-55DA-84D6AE9B44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46"/>
    </mc:Choice>
    <mc:Fallback>
      <p:transition spd="slow" advTm="23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AEA9EC-40AF-0CCF-C480-59F9E83C0868}"/>
              </a:ext>
            </a:extLst>
          </p:cNvPr>
          <p:cNvSpPr txBox="1"/>
          <p:nvPr/>
        </p:nvSpPr>
        <p:spPr>
          <a:xfrm>
            <a:off x="337930" y="278297"/>
            <a:ext cx="4542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 Insights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2756D5-1E01-CD20-EC89-90FD1B04344E}"/>
              </a:ext>
            </a:extLst>
          </p:cNvPr>
          <p:cNvSpPr txBox="1"/>
          <p:nvPr/>
        </p:nvSpPr>
        <p:spPr>
          <a:xfrm>
            <a:off x="337931" y="1047739"/>
            <a:ext cx="41247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Movies Directed: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Gore Verbinski,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 Raimi, Peter Jackson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out as the most prolific directors in the dataset, having directed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movies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Bankable Director:</a:t>
            </a:r>
          </a:p>
          <a:p>
            <a:r>
              <a:rPr lang="en-US" altLang="en-US" sz="2400" dirty="0">
                <a:latin typeface="Arial" panose="020B0604020202020204" pitchFamily="34" charset="0"/>
              </a:rPr>
              <a:t>      James Cameron leads as the top-grossing director, generating an impressive $4.63 billion in revenue.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F812561-B88F-46BF-7029-A605845B40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1378164"/>
              </p:ext>
            </p:extLst>
          </p:nvPr>
        </p:nvGraphicFramePr>
        <p:xfrm>
          <a:off x="5265683" y="683173"/>
          <a:ext cx="6588386" cy="2745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A517043-6A65-4B0F-5156-941A5036D5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3307911"/>
              </p:ext>
            </p:extLst>
          </p:nvPr>
        </p:nvGraphicFramePr>
        <p:xfrm>
          <a:off x="4880114" y="3428999"/>
          <a:ext cx="6973956" cy="2824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B4EC578-F91C-432F-DA2E-E4F3C262BF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55"/>
    </mc:Choice>
    <mc:Fallback>
      <p:transition spd="slow" advTm="23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211</TotalTime>
  <Words>574</Words>
  <Application>Microsoft Office PowerPoint</Application>
  <PresentationFormat>Widescreen</PresentationFormat>
  <Paragraphs>107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Biome Light</vt:lpstr>
      <vt:lpstr>Calibri</vt:lpstr>
      <vt:lpstr>Times New Roman</vt:lpstr>
      <vt:lpstr>Office Theme</vt:lpstr>
      <vt:lpstr>SQL Analysis of IMDB Movies Dataset Comprehensive Query-Based Insights</vt:lpstr>
      <vt:lpstr>Agenda</vt:lpstr>
      <vt:lpstr>OBJECTIVE</vt:lpstr>
      <vt:lpstr>DATA OVERVIEW</vt:lpstr>
      <vt:lpstr>METHODOLOGY</vt:lpstr>
      <vt:lpstr>KEY QURIES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BHANUPRIYA S R</dc:creator>
  <cp:lastModifiedBy>BHANUPRIYA S R</cp:lastModifiedBy>
  <cp:revision>13</cp:revision>
  <dcterms:created xsi:type="dcterms:W3CDTF">2024-12-04T11:25:45Z</dcterms:created>
  <dcterms:modified xsi:type="dcterms:W3CDTF">2024-12-05T05:16:03Z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